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67" r:id="rId4"/>
    <p:sldId id="258" r:id="rId5"/>
    <p:sldId id="260" r:id="rId6"/>
    <p:sldId id="261" r:id="rId7"/>
    <p:sldId id="262" r:id="rId8"/>
    <p:sldId id="270" r:id="rId9"/>
    <p:sldId id="263" r:id="rId10"/>
    <p:sldId id="268" r:id="rId11"/>
    <p:sldId id="269" r:id="rId12"/>
    <p:sldId id="264" r:id="rId13"/>
    <p:sldId id="271" r:id="rId14"/>
    <p:sldId id="265" r:id="rId15"/>
    <p:sldId id="272" r:id="rId16"/>
    <p:sldId id="266" r:id="rId17"/>
  </p:sldIdLst>
  <p:sldSz cx="9144000" cy="6858000" type="screen4x3"/>
  <p:notesSz cx="7099300" cy="10234613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A5"/>
    <a:srgbClr val="C2E2E0"/>
    <a:srgbClr val="73C7C2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BE" smtClean="0"/>
              <a:t>25/09/2012</a:t>
            </a:r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06EC6-E66C-49EF-9169-A8BD19F944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730968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BE" smtClean="0"/>
              <a:t>25/09/2012</a:t>
            </a:r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nl-BE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BE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832B9B33-8DC6-4505-BD9B-58201A0C973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920976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2B9B33-8DC6-4505-BD9B-58201A0C973C}" type="slidenum">
              <a:rPr lang="nl-BE" smtClean="0"/>
              <a:pPr>
                <a:defRPr/>
              </a:pPr>
              <a:t>1</a:t>
            </a:fld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nl-BE" smtClean="0"/>
              <a:t>25/09/2012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911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2B9B33-8DC6-4505-BD9B-58201A0C973C}" type="slidenum">
              <a:rPr lang="nl-BE" smtClean="0"/>
              <a:pPr>
                <a:defRPr/>
              </a:pPr>
              <a:t>9</a:t>
            </a:fld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nl-BE" smtClean="0"/>
              <a:t>25/09/2012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004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titel 1"/>
          <p:cNvSpPr>
            <a:spLocks noGrp="1"/>
          </p:cNvSpPr>
          <p:nvPr>
            <p:ph type="ctrTitle"/>
          </p:nvPr>
        </p:nvSpPr>
        <p:spPr>
          <a:xfrm>
            <a:off x="685800" y="2463800"/>
            <a:ext cx="7772400" cy="1470025"/>
          </a:xfrm>
        </p:spPr>
        <p:txBody>
          <a:bodyPr/>
          <a:lstStyle>
            <a:lvl1pPr>
              <a:defRPr sz="4000" smtClean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26627" name="Tijdelijke aanduiding voor tekst 2"/>
          <p:cNvSpPr>
            <a:spLocks noGrp="1"/>
          </p:cNvSpPr>
          <p:nvPr>
            <p:ph type="subTitle" idx="1"/>
          </p:nvPr>
        </p:nvSpPr>
        <p:spPr>
          <a:xfrm>
            <a:off x="684213" y="4124325"/>
            <a:ext cx="7775575" cy="1752600"/>
          </a:xfrm>
        </p:spPr>
        <p:txBody>
          <a:bodyPr/>
          <a:lstStyle>
            <a:lvl1pPr marL="0" indent="0" algn="ctr">
              <a:buFont typeface="Arial" charset="0"/>
              <a:buNone/>
              <a:defRPr i="1" smtClean="0">
                <a:solidFill>
                  <a:srgbClr val="C2E2E0"/>
                </a:solidFill>
                <a:latin typeface="Arial" charset="0"/>
                <a:cs typeface="Arial" charset="0"/>
              </a:defRPr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81982813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51718-40C5-46BA-8F85-2B373010D514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3D549-DE1A-4C67-91D2-E652F3B17455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6291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5469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5469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1065-4041-4621-BEA9-C34F47AA8ED5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C8EA4-B855-4F3D-8C76-68445A1CBC86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5097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3F1C-AF99-40F8-B423-9DF4D67AF538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7BE53-7529-4284-B8EB-BF530075C4D1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2821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3702A-67B3-4E39-B144-C57313F97439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76000-09F7-4CE6-B786-D52BDEB7E496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5863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291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291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27F42-5B9C-413F-8CF4-42938733AA41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17934-82A0-4AB5-A7BD-4BF0FD69AD9D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0431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544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544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52D5E-CF2D-4F42-89D9-48BCCFD60254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7C92-258C-4969-B292-295E3888B45D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0304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FE17-8BAE-4B79-B8C1-13D057C03710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1E7B0-8926-4F51-80BD-1CEECDC192D1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0792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26F77-0C4F-44C8-A4E3-DB07DA608792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5407E-1B64-4269-B72A-C116E12D5389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3712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562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942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10C5D-194C-4D4A-9563-AB80BA64140A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8FE46-6E33-4D84-944E-F6B666BAC19F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4167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619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652B1-E0A5-4514-8109-686512809E02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35E88-5F93-4D0A-B9CF-9C90E07CFD47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7588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2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081088" y="6048375"/>
            <a:ext cx="1990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9242F7E-BAC3-4BDB-B3C6-4AFCC8070398}" type="datetime4">
              <a:rPr lang="nl-BE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048375"/>
            <a:ext cx="30194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215063" y="6048375"/>
            <a:ext cx="1990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574F6F9-2147-4B1F-99A8-6E114ED9C42A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93A5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93A5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93A5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93A5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93A5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2500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5000"/>
        </a:spcBef>
        <a:spcAft>
          <a:spcPct val="2500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5000"/>
        </a:spcBef>
        <a:spcAft>
          <a:spcPct val="2500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5000"/>
        </a:spcBef>
        <a:spcAft>
          <a:spcPct val="2500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5000"/>
        </a:spcBef>
        <a:spcAft>
          <a:spcPct val="2500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dsvoorduurzameaankopen.be/" TargetMode="External"/><Relationship Id="rId2" Type="http://schemas.openxmlformats.org/officeDocument/2006/relationships/hyperlink" Target="http://www.bestuurszaken.be/duurzame-overheidsopdracht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/>
          <a:lstStyle/>
          <a:p>
            <a:pPr eaLnBrk="1" hangingPunct="1"/>
            <a:r>
              <a:rPr lang="nl-NL" dirty="0" smtClean="0"/>
              <a:t>Juridische aspecten van duurzame overheidsopdrachten</a:t>
            </a:r>
            <a:endParaRPr lang="nl-NL" dirty="0"/>
          </a:p>
        </p:txBody>
      </p:sp>
      <p:sp>
        <p:nvSpPr>
          <p:cNvPr id="3075" name="Rectangle 7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5575" cy="1752600"/>
          </a:xfrm>
        </p:spPr>
        <p:txBody>
          <a:bodyPr/>
          <a:lstStyle/>
          <a:p>
            <a:pPr eaLnBrk="1" hangingPunct="1"/>
            <a:r>
              <a:rPr lang="nl-NL" dirty="0" smtClean="0"/>
              <a:t>Alexander Lemmens</a:t>
            </a:r>
          </a:p>
          <a:p>
            <a:pPr eaLnBrk="1" hangingPunct="1"/>
            <a:r>
              <a:rPr lang="nl-NL" dirty="0" smtClean="0"/>
              <a:t>jurist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7778"/>
            <a:ext cx="8229600" cy="1143000"/>
          </a:xfrm>
        </p:spPr>
        <p:txBody>
          <a:bodyPr/>
          <a:lstStyle/>
          <a:p>
            <a:r>
              <a:rPr lang="nl-BE" dirty="0" smtClean="0"/>
              <a:t>De selectiefase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9113"/>
          </a:xfrm>
        </p:spPr>
        <p:txBody>
          <a:bodyPr/>
          <a:lstStyle/>
          <a:p>
            <a:pPr lvl="0"/>
            <a:r>
              <a:rPr lang="nl-BE" dirty="0">
                <a:solidFill>
                  <a:prstClr val="black"/>
                </a:solidFill>
              </a:rPr>
              <a:t>Selectiecriteria in samenhang met andere duurzaamheidseisen in het </a:t>
            </a:r>
            <a:r>
              <a:rPr lang="nl-BE" dirty="0" smtClean="0">
                <a:solidFill>
                  <a:prstClr val="black"/>
                </a:solidFill>
              </a:rPr>
              <a:t>bestek</a:t>
            </a:r>
          </a:p>
          <a:p>
            <a:pPr lvl="0"/>
            <a:r>
              <a:rPr lang="nl-BE" dirty="0" smtClean="0">
                <a:solidFill>
                  <a:prstClr val="black"/>
                </a:solidFill>
              </a:rPr>
              <a:t>Bijvoorbeeld samenhang met uitvoeringsvoorwaarde voor on-the-job opleiding</a:t>
            </a:r>
          </a:p>
          <a:p>
            <a:pPr lvl="0"/>
            <a:r>
              <a:rPr lang="nl-BE" dirty="0" smtClean="0">
                <a:solidFill>
                  <a:prstClr val="black"/>
                </a:solidFill>
              </a:rPr>
              <a:t>Referenties waaruit duurzaamheid blijkt</a:t>
            </a:r>
            <a:endParaRPr lang="nl-BE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10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2749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selectiefase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205064"/>
          </a:xfrm>
        </p:spPr>
        <p:txBody>
          <a:bodyPr/>
          <a:lstStyle/>
          <a:p>
            <a:pPr lvl="0"/>
            <a:r>
              <a:rPr lang="nl-BE" sz="3000" dirty="0">
                <a:solidFill>
                  <a:prstClr val="black"/>
                </a:solidFill>
              </a:rPr>
              <a:t>Milieumanagement- of milieubeheersystemen (EMAS – ISO 14001)</a:t>
            </a:r>
          </a:p>
          <a:p>
            <a:pPr lvl="0"/>
            <a:r>
              <a:rPr lang="nl-BE" sz="3000" dirty="0">
                <a:solidFill>
                  <a:prstClr val="black"/>
                </a:solidFill>
              </a:rPr>
              <a:t>Enkel in passende gevallen</a:t>
            </a:r>
          </a:p>
          <a:p>
            <a:pPr lvl="0"/>
            <a:r>
              <a:rPr lang="nl-BE" sz="3000" dirty="0">
                <a:solidFill>
                  <a:prstClr val="black"/>
                </a:solidFill>
              </a:rPr>
              <a:t>Enkel werken en </a:t>
            </a:r>
            <a:r>
              <a:rPr lang="nl-BE" sz="3000" dirty="0" smtClean="0">
                <a:solidFill>
                  <a:prstClr val="black"/>
                </a:solidFill>
              </a:rPr>
              <a:t>diensten</a:t>
            </a:r>
          </a:p>
          <a:p>
            <a:pPr lvl="0"/>
            <a:r>
              <a:rPr lang="nl-BE" sz="3000" dirty="0" smtClean="0">
                <a:solidFill>
                  <a:prstClr val="black"/>
                </a:solidFill>
              </a:rPr>
              <a:t>Gelijkwaardige certificaten accepteren</a:t>
            </a:r>
            <a:endParaRPr lang="nl-BE" sz="3000" dirty="0">
              <a:solidFill>
                <a:prstClr val="black"/>
              </a:solidFill>
            </a:endParaRPr>
          </a:p>
          <a:p>
            <a:r>
              <a:rPr lang="nl-BE" sz="3000" dirty="0" smtClean="0"/>
              <a:t>Beperkte marktbeschikbaarheid</a:t>
            </a:r>
            <a:endParaRPr lang="nl-BE" sz="30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11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68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gunningscriteria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9113"/>
          </a:xfrm>
        </p:spPr>
        <p:txBody>
          <a:bodyPr/>
          <a:lstStyle/>
          <a:p>
            <a:r>
              <a:rPr lang="nl-BE" sz="2400" dirty="0" smtClean="0"/>
              <a:t>Regelgeving laat enkel opname toe van milieuoverwegingen	</a:t>
            </a:r>
          </a:p>
          <a:p>
            <a:r>
              <a:rPr lang="nl-BE" sz="2400" dirty="0" smtClean="0"/>
              <a:t>Arrest Hof van Justitie 10 mei 2012: ook sociale gunningscriteria</a:t>
            </a:r>
          </a:p>
          <a:p>
            <a:r>
              <a:rPr lang="nl-BE" sz="2400" dirty="0" smtClean="0"/>
              <a:t>Vereist verband sociale gunningscriteria met het voorwerp van de opdracht soepeler geïnterpreteerd</a:t>
            </a:r>
          </a:p>
          <a:p>
            <a:r>
              <a:rPr lang="nl-BE" sz="2400" dirty="0" smtClean="0"/>
              <a:t>Oplossing in geval van twijfel omtrent de marktbeschikbaarheid </a:t>
            </a:r>
          </a:p>
          <a:p>
            <a:r>
              <a:rPr lang="nl-BE" sz="2400" dirty="0" smtClean="0"/>
              <a:t>Oplossing in geval van vrees voor hogere prijs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12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620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gunningscriteria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9113"/>
          </a:xfrm>
        </p:spPr>
        <p:txBody>
          <a:bodyPr/>
          <a:lstStyle/>
          <a:p>
            <a:r>
              <a:rPr lang="nl-BE" sz="2800" dirty="0" smtClean="0"/>
              <a:t>Voldoende gewicht voorzien </a:t>
            </a:r>
          </a:p>
          <a:p>
            <a:r>
              <a:rPr lang="nl-BE" sz="2800" dirty="0" smtClean="0"/>
              <a:t>Duurzaam gunningscriterium </a:t>
            </a:r>
            <a:r>
              <a:rPr lang="nl-BE" sz="2800" dirty="0"/>
              <a:t>met </a:t>
            </a:r>
            <a:r>
              <a:rPr lang="nl-BE" sz="2800" dirty="0" smtClean="0"/>
              <a:t>verschillende duurzame </a:t>
            </a:r>
            <a:r>
              <a:rPr lang="nl-BE" sz="2800" dirty="0"/>
              <a:t>beoordelingselementen</a:t>
            </a:r>
          </a:p>
          <a:p>
            <a:r>
              <a:rPr lang="nl-BE" sz="2800" dirty="0" smtClean="0"/>
              <a:t>Hanteren van minimale duurzaamheid d.m.v. technische specificatie, belonen van overschrijden minimumeis d.m.v. gunningscriterium</a:t>
            </a:r>
          </a:p>
          <a:p>
            <a:r>
              <a:rPr lang="nl-BE" sz="2800" dirty="0" smtClean="0"/>
              <a:t>Voorbeeld</a:t>
            </a:r>
            <a:endParaRPr lang="nl-BE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13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2376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nl-BE" dirty="0" smtClean="0"/>
              <a:t>Uitvoeringsvoorwaarden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9113"/>
          </a:xfrm>
        </p:spPr>
        <p:txBody>
          <a:bodyPr/>
          <a:lstStyle/>
          <a:p>
            <a:r>
              <a:rPr lang="nl-BE" dirty="0" smtClean="0"/>
              <a:t>Niet vooraf te controleren, wel achteraf te sanctioneren</a:t>
            </a:r>
          </a:p>
          <a:p>
            <a:r>
              <a:rPr lang="nl-BE" dirty="0" smtClean="0"/>
              <a:t>Band met voorwerp minder strikt, maar moet wel aanwezig zijn</a:t>
            </a:r>
          </a:p>
          <a:p>
            <a:r>
              <a:rPr lang="nl-BE" dirty="0" smtClean="0"/>
              <a:t>Uitvoeringsvoorwaarde mag geen betrekking hebben op het algemene beleid of de </a:t>
            </a:r>
            <a:r>
              <a:rPr lang="nl-BE" dirty="0" err="1" smtClean="0"/>
              <a:t>algeme</a:t>
            </a:r>
            <a:r>
              <a:rPr lang="nl-BE" dirty="0" smtClean="0"/>
              <a:t> organisatie deelnemer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14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516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Uitvoeringsvoorwaarden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4392488"/>
          </a:xfrm>
        </p:spPr>
        <p:txBody>
          <a:bodyPr/>
          <a:lstStyle/>
          <a:p>
            <a:pPr lvl="0"/>
            <a:r>
              <a:rPr lang="nl-BE" sz="2800" dirty="0">
                <a:solidFill>
                  <a:prstClr val="black"/>
                </a:solidFill>
              </a:rPr>
              <a:t>Band met uitvoeringsfase vereist</a:t>
            </a:r>
          </a:p>
          <a:p>
            <a:pPr lvl="0"/>
            <a:r>
              <a:rPr lang="nl-BE" sz="2800" dirty="0">
                <a:solidFill>
                  <a:prstClr val="black"/>
                </a:solidFill>
              </a:rPr>
              <a:t>Mogelijkheid tot opname sociale criteria</a:t>
            </a:r>
          </a:p>
          <a:p>
            <a:pPr lvl="0"/>
            <a:r>
              <a:rPr lang="nl-BE" sz="2800" dirty="0">
                <a:solidFill>
                  <a:prstClr val="black"/>
                </a:solidFill>
              </a:rPr>
              <a:t>Ook milieucriteria die verband houden met de uitvoeringsfase van de opdracht</a:t>
            </a:r>
          </a:p>
          <a:p>
            <a:pPr lvl="0"/>
            <a:r>
              <a:rPr lang="nl-BE" sz="2800" dirty="0">
                <a:solidFill>
                  <a:prstClr val="black"/>
                </a:solidFill>
              </a:rPr>
              <a:t>Controle en </a:t>
            </a:r>
            <a:r>
              <a:rPr lang="nl-BE" sz="2800" dirty="0" smtClean="0">
                <a:solidFill>
                  <a:prstClr val="black"/>
                </a:solidFill>
              </a:rPr>
              <a:t>sanctiemechanisme</a:t>
            </a:r>
          </a:p>
          <a:p>
            <a:pPr lvl="0"/>
            <a:r>
              <a:rPr lang="nl-BE" sz="2800" dirty="0" smtClean="0">
                <a:solidFill>
                  <a:prstClr val="black"/>
                </a:solidFill>
              </a:rPr>
              <a:t>Voorzie in efficiënte en reële straffen/boetes</a:t>
            </a:r>
            <a:endParaRPr lang="nl-BE" sz="2800" dirty="0">
              <a:solidFill>
                <a:prstClr val="black"/>
              </a:solidFill>
            </a:endParaRPr>
          </a:p>
          <a:p>
            <a:r>
              <a:rPr lang="nl-BE" sz="2800" smtClean="0"/>
              <a:t>Voorbeeld</a:t>
            </a:r>
            <a:endParaRPr lang="nl-BE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15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106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Instrumenten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400" dirty="0">
                <a:hlinkClick r:id="rId2"/>
              </a:rPr>
              <a:t>http://</a:t>
            </a:r>
            <a:r>
              <a:rPr lang="nl-BE" sz="2400" dirty="0" smtClean="0">
                <a:hlinkClick r:id="rId2"/>
              </a:rPr>
              <a:t>www.bestuurszaken.be/duurzame-overheidsopdrachten</a:t>
            </a:r>
            <a:endParaRPr lang="nl-BE" sz="2400" dirty="0" smtClean="0"/>
          </a:p>
          <a:p>
            <a:r>
              <a:rPr lang="nl-BE" sz="2400" dirty="0" smtClean="0"/>
              <a:t>Handleiding duurzaamheidsoverwegingen in overheidsopdrachten</a:t>
            </a:r>
          </a:p>
          <a:p>
            <a:r>
              <a:rPr lang="nl-BE" sz="2400" dirty="0"/>
              <a:t>Productfiches </a:t>
            </a:r>
            <a:r>
              <a:rPr lang="nl-BE" sz="2400" dirty="0">
                <a:hlinkClick r:id="rId3"/>
              </a:rPr>
              <a:t>http://</a:t>
            </a:r>
            <a:r>
              <a:rPr lang="nl-BE" sz="2400" dirty="0" smtClean="0">
                <a:hlinkClick r:id="rId3"/>
              </a:rPr>
              <a:t>www.gidsvoorduurzameaankopen.be</a:t>
            </a:r>
            <a:r>
              <a:rPr lang="nl-BE" sz="2400" dirty="0" smtClean="0"/>
              <a:t> </a:t>
            </a:r>
          </a:p>
          <a:p>
            <a:r>
              <a:rPr lang="nl-BE" sz="2400" dirty="0"/>
              <a:t>Leidraad voor de integratie van sociale criteria in </a:t>
            </a:r>
            <a:r>
              <a:rPr lang="nl-BE" sz="2400" dirty="0" smtClean="0"/>
              <a:t>overheidsopdrachten</a:t>
            </a:r>
          </a:p>
          <a:p>
            <a:r>
              <a:rPr lang="nl-BE" sz="2400" dirty="0" smtClean="0"/>
              <a:t>Diverse websites, handleidingen, documentatie …</a:t>
            </a:r>
            <a:endParaRPr lang="nl-BE" sz="24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16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1973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nl-BE" dirty="0" smtClean="0"/>
              <a:t>Duurzame overheidsopdrachten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29113"/>
          </a:xfrm>
        </p:spPr>
        <p:txBody>
          <a:bodyPr/>
          <a:lstStyle/>
          <a:p>
            <a:r>
              <a:rPr lang="nl-BE" sz="2600" dirty="0" smtClean="0"/>
              <a:t>Het verduurzamen van de opdracht kan doorheen de verschillende “fasen” van de gunningsprocedure</a:t>
            </a:r>
          </a:p>
          <a:p>
            <a:r>
              <a:rPr lang="nl-BE" sz="2600" dirty="0" smtClean="0"/>
              <a:t>Afhankelijk van de duurzaamheidsoverweging kan deze beter in de ene dan de andere fase worden opgenomen</a:t>
            </a:r>
          </a:p>
          <a:p>
            <a:r>
              <a:rPr lang="nl-BE" sz="2600" dirty="0"/>
              <a:t>R</a:t>
            </a:r>
            <a:r>
              <a:rPr lang="nl-BE" sz="2600" dirty="0" smtClean="0"/>
              <a:t>especteren van Europese en andere beginselen (non-discriminatie – gelijke behandeling – transparantie - mededinging)</a:t>
            </a:r>
          </a:p>
          <a:p>
            <a:r>
              <a:rPr lang="nl-BE" sz="2600" dirty="0" smtClean="0"/>
              <a:t>Voorbeeld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2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251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nl-BE" sz="3600" dirty="0"/>
              <a:t>Overkoepelend</a:t>
            </a:r>
            <a:r>
              <a:rPr lang="nl-BE" sz="3600" dirty="0" smtClean="0"/>
              <a:t>: standaarden</a:t>
            </a:r>
            <a:r>
              <a:rPr lang="nl-BE" sz="3600" dirty="0"/>
              <a:t>, normen, </a:t>
            </a:r>
            <a:r>
              <a:rPr lang="nl-BE" sz="3600" dirty="0" err="1"/>
              <a:t>labels</a:t>
            </a:r>
            <a:r>
              <a:rPr lang="nl-BE" sz="3600" dirty="0"/>
              <a:t>, certificaten, milieukeuren, …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29113"/>
          </a:xfrm>
        </p:spPr>
        <p:txBody>
          <a:bodyPr/>
          <a:lstStyle/>
          <a:p>
            <a:r>
              <a:rPr lang="nl-BE" sz="2400" dirty="0"/>
              <a:t>V</a:t>
            </a:r>
            <a:r>
              <a:rPr lang="nl-BE" sz="2400" dirty="0" smtClean="0"/>
              <a:t>erschillende eigenschappen, verschillende benamingen, veel gradaties</a:t>
            </a:r>
          </a:p>
          <a:p>
            <a:r>
              <a:rPr lang="nl-BE" sz="2400" dirty="0" smtClean="0"/>
              <a:t>Norm (standaard) </a:t>
            </a:r>
            <a:r>
              <a:rPr lang="nl-BE" sz="2400" dirty="0"/>
              <a:t>: een technische specificatie die door een erkende normalisatie-instelling voor herhaalde of voortdurende toepassing is goedgekeurd, waarvan de inachtneming niet verplicht </a:t>
            </a:r>
            <a:r>
              <a:rPr lang="nl-BE" sz="2400" dirty="0" smtClean="0"/>
              <a:t>is</a:t>
            </a:r>
          </a:p>
          <a:p>
            <a:r>
              <a:rPr lang="nl-BE" sz="2400" dirty="0" smtClean="0"/>
              <a:t>ISO, EN, NBN, …</a:t>
            </a:r>
          </a:p>
          <a:p>
            <a:r>
              <a:rPr lang="nl-BE" sz="2400" dirty="0" smtClean="0"/>
              <a:t>Telkens “of gelijkwaardig” toevoegen</a:t>
            </a:r>
          </a:p>
          <a:p>
            <a:r>
              <a:rPr lang="nl-BE" sz="2400" dirty="0" smtClean="0"/>
              <a:t>Private </a:t>
            </a:r>
            <a:r>
              <a:rPr lang="nl-BE" sz="2400" dirty="0" err="1" smtClean="0"/>
              <a:t>labels</a:t>
            </a:r>
            <a:r>
              <a:rPr lang="nl-BE" sz="2400" dirty="0" smtClean="0"/>
              <a:t> nuttig voor bewijslevering en relevante onderliggende criteria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3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281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jdelijke aanduiding voo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D4D9336-BA42-4669-BE98-4710531A8ED4}" type="datetime4">
              <a:rPr lang="nl-BE" smtClean="0">
                <a:solidFill>
                  <a:schemeClr val="bg1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31 augustus 2012</a:t>
            </a:fld>
            <a:endParaRPr lang="nl-BE" smtClean="0">
              <a:solidFill>
                <a:schemeClr val="bg1"/>
              </a:solidFill>
            </a:endParaRPr>
          </a:p>
        </p:txBody>
      </p:sp>
      <p:sp>
        <p:nvSpPr>
          <p:cNvPr id="4099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C717C31-9770-4BE8-860E-0B07D5F73712}" type="slidenum">
              <a:rPr lang="nl-BE" smtClean="0">
                <a:solidFill>
                  <a:schemeClr val="bg1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BE" smtClean="0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Arial" charset="0"/>
                <a:cs typeface="Arial" charset="0"/>
              </a:rPr>
              <a:t>De aanloopfase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8229600" cy="4329113"/>
          </a:xfrm>
        </p:spPr>
        <p:txBody>
          <a:bodyPr/>
          <a:lstStyle/>
          <a:p>
            <a:pPr eaLnBrk="1" hangingPunct="1"/>
            <a:r>
              <a:rPr lang="nl-NL" sz="2600" dirty="0" smtClean="0">
                <a:latin typeface="Arial" charset="0"/>
                <a:cs typeface="Arial" charset="0"/>
              </a:rPr>
              <a:t>Onderschat belang voor verder verloop opdracht</a:t>
            </a:r>
          </a:p>
          <a:p>
            <a:pPr eaLnBrk="1" hangingPunct="1"/>
            <a:r>
              <a:rPr lang="nl-NL" sz="2600" dirty="0" smtClean="0">
                <a:latin typeface="Arial" charset="0"/>
                <a:cs typeface="Arial" charset="0"/>
              </a:rPr>
              <a:t>Wat? En hoe?</a:t>
            </a:r>
          </a:p>
          <a:p>
            <a:pPr eaLnBrk="1" hangingPunct="1"/>
            <a:r>
              <a:rPr lang="nl-NL" sz="2600" dirty="0" smtClean="0">
                <a:latin typeface="Arial" charset="0"/>
                <a:cs typeface="Arial" charset="0"/>
              </a:rPr>
              <a:t>De nuloptie: is het uitschrijven van de opdracht wel nodig?</a:t>
            </a:r>
          </a:p>
          <a:p>
            <a:pPr eaLnBrk="1" hangingPunct="1"/>
            <a:r>
              <a:rPr lang="nl-NL" sz="2600" dirty="0" smtClean="0">
                <a:latin typeface="Arial" charset="0"/>
                <a:cs typeface="Arial" charset="0"/>
              </a:rPr>
              <a:t>Functionele behoeftebepaling: welk resultaat wil ik met de opdracht bereiken</a:t>
            </a:r>
          </a:p>
          <a:p>
            <a:pPr eaLnBrk="1" hangingPunct="1"/>
            <a:r>
              <a:rPr lang="nl-NL" sz="2600" dirty="0" smtClean="0">
                <a:latin typeface="Arial" charset="0"/>
                <a:cs typeface="Arial" charset="0"/>
              </a:rPr>
              <a:t>Duurzame invulling behoeftebepaling, rekening houden met de totale levensduur</a:t>
            </a:r>
          </a:p>
          <a:p>
            <a:pPr eaLnBrk="1" hangingPunct="1"/>
            <a:r>
              <a:rPr lang="nl-NL" sz="2600" dirty="0" smtClean="0">
                <a:latin typeface="Arial" charset="0"/>
                <a:cs typeface="Arial" charset="0"/>
              </a:rPr>
              <a:t>Alternatieven? Hergebruik?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aanloopfase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29113"/>
          </a:xfrm>
        </p:spPr>
        <p:txBody>
          <a:bodyPr/>
          <a:lstStyle/>
          <a:p>
            <a:r>
              <a:rPr lang="nl-BE" dirty="0" smtClean="0"/>
              <a:t>Marktverkenning en marktraadpleging - aandachtspunten</a:t>
            </a:r>
          </a:p>
          <a:p>
            <a:r>
              <a:rPr lang="nl-BE" dirty="0" smtClean="0"/>
              <a:t>Keuze </a:t>
            </a:r>
            <a:r>
              <a:rPr lang="nl-BE" dirty="0"/>
              <a:t>van de </a:t>
            </a:r>
            <a:r>
              <a:rPr lang="nl-BE" dirty="0" smtClean="0"/>
              <a:t>gunningsprocedure, afgestemd op de (duurzaamheids-)noden</a:t>
            </a:r>
            <a:br>
              <a:rPr lang="nl-BE" dirty="0" smtClean="0"/>
            </a:br>
            <a:endParaRPr lang="nl-BE" dirty="0"/>
          </a:p>
          <a:p>
            <a:r>
              <a:rPr lang="nl-BE" dirty="0" smtClean="0"/>
              <a:t>Gunning na de aanloopfase: duurzaamheid bij opdrachten gesloten met aanvaarde factuur kan ook</a:t>
            </a:r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5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581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Omschrijving van het voorwerp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9113"/>
          </a:xfrm>
        </p:spPr>
        <p:txBody>
          <a:bodyPr/>
          <a:lstStyle/>
          <a:p>
            <a:r>
              <a:rPr lang="nl-BE" dirty="0" smtClean="0"/>
              <a:t>Duurzame opdrachtomschrijvingen</a:t>
            </a:r>
          </a:p>
          <a:p>
            <a:r>
              <a:rPr lang="nl-BE" dirty="0" smtClean="0"/>
              <a:t>Sensibiliserend</a:t>
            </a:r>
          </a:p>
          <a:p>
            <a:r>
              <a:rPr lang="nl-BE" dirty="0"/>
              <a:t>I</a:t>
            </a:r>
            <a:r>
              <a:rPr lang="nl-BE" dirty="0" smtClean="0"/>
              <a:t>ncentive tot deelname voor duurzame ondernemingen</a:t>
            </a:r>
          </a:p>
          <a:p>
            <a:pPr marL="0" indent="0">
              <a:buNone/>
            </a:pPr>
            <a:r>
              <a:rPr lang="nl-BE" sz="2400" dirty="0" smtClean="0"/>
              <a:t>Bv.: 	“Levering van gerecycleerd papier”</a:t>
            </a:r>
          </a:p>
          <a:p>
            <a:pPr marL="0" indent="0">
              <a:buNone/>
            </a:pPr>
            <a:r>
              <a:rPr lang="nl-BE" sz="2400" dirty="0"/>
              <a:t>	</a:t>
            </a:r>
            <a:r>
              <a:rPr lang="nl-BE" sz="2400" dirty="0" smtClean="0"/>
              <a:t>“Aankoop van </a:t>
            </a:r>
            <a:r>
              <a:rPr lang="nl-BE" sz="2400" dirty="0" err="1" smtClean="0"/>
              <a:t>gereconditioneerde</a:t>
            </a:r>
            <a:r>
              <a:rPr lang="nl-BE" sz="2400" dirty="0" smtClean="0"/>
              <a:t> inktpatronen”</a:t>
            </a:r>
          </a:p>
          <a:p>
            <a:pPr marL="0" indent="0">
              <a:buNone/>
            </a:pPr>
            <a:r>
              <a:rPr lang="nl-BE" sz="2400" dirty="0"/>
              <a:t>	</a:t>
            </a:r>
            <a:r>
              <a:rPr lang="nl-BE" sz="2400" dirty="0" smtClean="0"/>
              <a:t>“Aankoop van milieuvriendelijke stadswagens”</a:t>
            </a:r>
            <a:br>
              <a:rPr lang="nl-BE" sz="2400" dirty="0" smtClean="0"/>
            </a:br>
            <a:r>
              <a:rPr lang="nl-BE" sz="2400" dirty="0" smtClean="0"/>
              <a:t>	</a:t>
            </a:r>
            <a:endParaRPr lang="nl-BE" sz="24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6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557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nl-BE" dirty="0" smtClean="0"/>
              <a:t>De technische specificaties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9113"/>
          </a:xfrm>
        </p:spPr>
        <p:txBody>
          <a:bodyPr/>
          <a:lstStyle/>
          <a:p>
            <a:r>
              <a:rPr lang="nl-BE" sz="2800" dirty="0" smtClean="0"/>
              <a:t>Functionele omschrijving (prestatie-eisen)</a:t>
            </a:r>
          </a:p>
          <a:p>
            <a:r>
              <a:rPr lang="nl-BE" sz="2800" dirty="0" smtClean="0"/>
              <a:t>Combinatie met concrete eisen om limieten te stellen</a:t>
            </a:r>
          </a:p>
          <a:p>
            <a:r>
              <a:rPr lang="nl-BE" sz="2800" dirty="0" smtClean="0"/>
              <a:t>Meer ruimte voor creatieve duurzame oplossingen</a:t>
            </a:r>
          </a:p>
          <a:p>
            <a:r>
              <a:rPr lang="nl-BE" sz="2800" dirty="0" smtClean="0"/>
              <a:t>Integreren van milieudoelstellingen is wettelijk uitdrukkelijk toegelaten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7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17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technische specificaties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3000" dirty="0" smtClean="0"/>
              <a:t>Enkel sociale doelstellingen mits direct verband met het voorwerp van de opdracht</a:t>
            </a:r>
          </a:p>
          <a:p>
            <a:r>
              <a:rPr lang="nl-BE" sz="3000" dirty="0" smtClean="0"/>
              <a:t>Sociale doelstelling opnemen als primaire doelstelling opdracht</a:t>
            </a:r>
          </a:p>
          <a:p>
            <a:r>
              <a:rPr lang="nl-BE" sz="3000" dirty="0" smtClean="0"/>
              <a:t>Gebruik varianten indien twijfel over de mogelijkheden van de markt</a:t>
            </a:r>
          </a:p>
          <a:p>
            <a:r>
              <a:rPr lang="nl-BE" sz="3000" dirty="0" smtClean="0"/>
              <a:t>Aandachtspunten</a:t>
            </a:r>
          </a:p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8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696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selectiefase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Uitsluiting: milieudelict of arbeidsrechtelijk misdrijf dat de professionele integriteit aantast</a:t>
            </a:r>
          </a:p>
          <a:p>
            <a:r>
              <a:rPr lang="nl-BE" dirty="0" smtClean="0"/>
              <a:t>Moet gaan om een gerechtelijke uitspraak die in kracht van gewijsde is gegaan</a:t>
            </a:r>
          </a:p>
          <a:p>
            <a:r>
              <a:rPr lang="nl-BE" dirty="0" smtClean="0"/>
              <a:t>Redelijke verhouding met het voorwerp van de opdracht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433F1C-AF99-40F8-B423-9DF4D67AF538}" type="datetime4">
              <a:rPr lang="nl-BE" smtClean="0"/>
              <a:pPr>
                <a:defRPr/>
              </a:pPr>
              <a:t>31 augustus 2012</a:t>
            </a:fld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7BE53-7529-4284-B8EB-BF530075C4D1}" type="slidenum">
              <a:rPr lang="nl-BE" smtClean="0"/>
              <a:pPr>
                <a:defRPr/>
              </a:pPr>
              <a:t>9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874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BZ 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519</Words>
  <Application>Microsoft Office PowerPoint</Application>
  <PresentationFormat>Diavoorstelling (4:3)</PresentationFormat>
  <Paragraphs>119</Paragraphs>
  <Slides>16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Template BZ 2</vt:lpstr>
      <vt:lpstr>Juridische aspecten van duurzame overheidsopdrachten</vt:lpstr>
      <vt:lpstr>Duurzame overheidsopdrachten</vt:lpstr>
      <vt:lpstr>Overkoepelend: standaarden, normen, labels, certificaten, milieukeuren, …  </vt:lpstr>
      <vt:lpstr>De aanloopfase</vt:lpstr>
      <vt:lpstr>De aanloopfase</vt:lpstr>
      <vt:lpstr>Omschrijving van het voorwerp</vt:lpstr>
      <vt:lpstr>De technische specificaties</vt:lpstr>
      <vt:lpstr>De technische specificaties</vt:lpstr>
      <vt:lpstr>De selectiefase</vt:lpstr>
      <vt:lpstr>De selectiefase</vt:lpstr>
      <vt:lpstr>De selectiefase</vt:lpstr>
      <vt:lpstr>De gunningscriteria</vt:lpstr>
      <vt:lpstr>De gunningscriteria</vt:lpstr>
      <vt:lpstr>Uitvoeringsvoorwaarden</vt:lpstr>
      <vt:lpstr>Uitvoeringsvoorwaarden</vt:lpstr>
      <vt:lpstr>Instrumenten</vt:lpstr>
    </vt:vector>
  </TitlesOfParts>
  <Company>MVG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laplasna</dc:creator>
  <cp:lastModifiedBy>Depauw, Martine</cp:lastModifiedBy>
  <cp:revision>43</cp:revision>
  <cp:lastPrinted>2012-08-31T13:00:27Z</cp:lastPrinted>
  <dcterms:created xsi:type="dcterms:W3CDTF">2008-12-23T10:14:29Z</dcterms:created>
  <dcterms:modified xsi:type="dcterms:W3CDTF">2012-08-31T13:00:49Z</dcterms:modified>
</cp:coreProperties>
</file>